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Ubuntu"/>
      <p:regular r:id="rId41"/>
      <p:bold r:id="rId42"/>
      <p:italic r:id="rId43"/>
      <p:boldItalic r:id="rId44"/>
    </p:embeddedFont>
    <p:embeddedFont>
      <p:font typeface="Source Code Pro"/>
      <p:regular r:id="rId45"/>
      <p:bold r:id="rId46"/>
      <p:italic r:id="rId47"/>
      <p:boldItalic r:id="rId48"/>
    </p:embeddedFont>
    <p:embeddedFont>
      <p:font typeface="Oswald"/>
      <p:regular r:id="rId49"/>
      <p:bold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Ubuntu-bold.fntdata"/><Relationship Id="rId41" Type="http://schemas.openxmlformats.org/officeDocument/2006/relationships/font" Target="fonts/Ubuntu-regular.fntdata"/><Relationship Id="rId44" Type="http://schemas.openxmlformats.org/officeDocument/2006/relationships/font" Target="fonts/Ubuntu-boldItalic.fntdata"/><Relationship Id="rId43" Type="http://schemas.openxmlformats.org/officeDocument/2006/relationships/font" Target="fonts/Ubuntu-italic.fntdata"/><Relationship Id="rId46" Type="http://schemas.openxmlformats.org/officeDocument/2006/relationships/font" Target="fonts/SourceCodePro-bold.fntdata"/><Relationship Id="rId45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boldItalic.fntdata"/><Relationship Id="rId47" Type="http://schemas.openxmlformats.org/officeDocument/2006/relationships/font" Target="fonts/SourceCodePro-italic.fntdata"/><Relationship Id="rId49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Oswald-bold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0273b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0273b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30bd4945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30bd4945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30bd4945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30bd4945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30bd4945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30bd4945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30bd494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30bd494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30bd4945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30bd4945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30bd4945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30bd4945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30bd494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30bd494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30bd494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30bd494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30bd4945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30bd4945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30bd4945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30bd4945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30bd494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30bd494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30bd4945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30bd4945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30bd4945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30bd4945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30bd494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30bd494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30bd4945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30bd4945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30bd4945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30bd4945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30bd4945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30bd4945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30bd4945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30bd4945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30bd4945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30bd4945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30bd4945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30bd4945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30bd4945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30bd4945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30bd494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30bd494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30bd4945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30bd4945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30bd4945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30bd4945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30bd4945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30bd4945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30bd4945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30bd4945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30bd4945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30bd4945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30bd4945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30bd4945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30bd4945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30bd4945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30bd4945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30bd4945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30bd4945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30bd4945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30bd4945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30bd4945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30bd494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30bd494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30bd4945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30bd4945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53" name="Google Shape;53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Char char="●"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Char char="○"/>
              <a:def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://getbootstrap.com/" TargetMode="External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 tu Futuro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Agosto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259600" y="1523100"/>
            <a:ext cx="84852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Small devices (landscape phones, 576px and up)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@media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(min-width</a:t>
            </a:r>
            <a:r>
              <a:rPr b="1" lang="es-419" sz="18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576px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b="1" lang="es-419" sz="1800">
                <a:solidFill>
                  <a:srgbClr val="00AA88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Medium devices (tablets, 768px and up)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@media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(min-width</a:t>
            </a:r>
            <a:r>
              <a:rPr b="1" lang="es-419" sz="18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768px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b="1" lang="es-419" sz="1800">
                <a:solidFill>
                  <a:srgbClr val="00AA88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Large devices (desktops, 992px and up)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@media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(min-width</a:t>
            </a:r>
            <a:r>
              <a:rPr b="1" lang="es-419" sz="18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992px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b="1" lang="es-419" sz="1800">
                <a:solidFill>
                  <a:srgbClr val="00AA88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Extra large devices (large desktops, 1200px and up)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6699"/>
                </a:solidFill>
                <a:latin typeface="Courier New"/>
                <a:ea typeface="Courier New"/>
                <a:cs typeface="Courier New"/>
                <a:sym typeface="Courier New"/>
              </a:rPr>
              <a:t>@media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(min-width</a:t>
            </a:r>
            <a:r>
              <a:rPr b="1" lang="es-419" sz="18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1200px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b="1" lang="es-419" sz="1800">
                <a:solidFill>
                  <a:srgbClr val="00AA88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1036050" y="1812338"/>
            <a:ext cx="70719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la clase </a:t>
            </a:r>
            <a:r>
              <a:rPr b="1"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.img-fluid</a:t>
            </a: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adaptar tus imágenes al tamaño del dispositivo.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1239725" y="3252325"/>
            <a:ext cx="65955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s-419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s-419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1" lang="es-419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s-419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419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"img-fluid"</a:t>
            </a:r>
            <a:r>
              <a:rPr b="1" lang="es-419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es-419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s-419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"imagen.jpg"</a:t>
            </a:r>
            <a:r>
              <a:rPr b="1" lang="es-419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600900" y="3739350"/>
            <a:ext cx="79422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800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es-419" sz="1800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>
                <a:solidFill>
                  <a:srgbClr val="4F9FC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s-419" sz="1800">
                <a:solidFill>
                  <a:srgbClr val="D4495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s-419" sz="1800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>
                <a:solidFill>
                  <a:srgbClr val="4F9FC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alt=</a:t>
            </a:r>
            <a:r>
              <a:rPr lang="es-419" sz="1800">
                <a:solidFill>
                  <a:srgbClr val="D4495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s-419" sz="1800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4F9FC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800">
                <a:solidFill>
                  <a:srgbClr val="D4495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"img-thumbnail"</a:t>
            </a:r>
            <a:r>
              <a:rPr lang="es-419" sz="1800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2F6F9F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F6F9F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5" y="1473715"/>
            <a:ext cx="9144002" cy="213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600900" y="3563825"/>
            <a:ext cx="79422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8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"text-center"</a:t>
            </a:r>
            <a:r>
              <a:rPr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s-419" sz="18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8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"rounded"</a:t>
            </a:r>
            <a:r>
              <a:rPr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alt=</a:t>
            </a:r>
            <a:r>
              <a:rPr lang="es-419" sz="18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00" y="1619500"/>
            <a:ext cx="7501876" cy="17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50" y="1491300"/>
            <a:ext cx="3530826" cy="35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4227100" y="1051475"/>
            <a:ext cx="5040600" cy="4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 alert-primary"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A simple primary alert—check it out!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 alert-secondary"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A simple secondary alert—check it out!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 alert-success"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A simple success alert—check it out!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 alert-danger"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A simple danger alert—check it out!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 alert-warning"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A simple warning alert—check it out!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 alert-info"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A simple info alert—check it out!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 alert-light"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A simple light alert—check it out!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 alert-dark"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A simple dark alert—check it out!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22" y="1924300"/>
            <a:ext cx="3454850" cy="15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3975900" y="1924300"/>
            <a:ext cx="507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 alert-success"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&lt;h4</a:t>
            </a:r>
            <a:r>
              <a:rPr b="1"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"alert-heading"</a:t>
            </a:r>
            <a:r>
              <a:rPr b="1"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Well done!</a:t>
            </a: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&lt;/h4&gt;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Aww yeah, you successfully read this important alert message. This example text is going to run a bit longer so that you can see how spacing within an alert works with this kind of content.</a:t>
            </a: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&lt;hr&gt;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&lt;p</a:t>
            </a: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"mb-0"</a:t>
            </a: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Whenever you need to, be sure to use margin utilities to keep things nice and tidy.</a:t>
            </a: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00" y="1619500"/>
            <a:ext cx="8839202" cy="68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406775" y="2431200"/>
            <a:ext cx="78174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Primary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btn-secondary"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Secondary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btn-success"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btn-danger"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Danger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btn-warning"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Warning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btn-info"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btn-light"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Light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btn-dark"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Dark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btn-link"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25" y="1413775"/>
            <a:ext cx="8839198" cy="86588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406425" y="2279650"/>
            <a:ext cx="83925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btn-outline-primary"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Primary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btn-outline-secondary"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Secondary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btn-outline-success"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Success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btn-outline-danger"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Danger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btn-outline-warning"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Warning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btn-outline-info"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btn-outline-light"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Light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btn-outline-dark"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Dark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3700"/>
            <a:ext cx="8839200" cy="10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424475" y="2687700"/>
            <a:ext cx="7569900" cy="18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es-419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es-419">
                <a:solidFill>
                  <a:srgbClr val="D4495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b="1" lang="es-419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>
                <a:solidFill>
                  <a:srgbClr val="D4495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"btn btn-primary btn-lg"</a:t>
            </a:r>
            <a:r>
              <a:rPr b="1" lang="es-419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2F6F9F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Large button</a:t>
            </a:r>
            <a:endParaRPr>
              <a:solidFill>
                <a:srgbClr val="212529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F6F9F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6F9F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es-419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es-419">
                <a:solidFill>
                  <a:srgbClr val="D4495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b="1" lang="es-419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>
                <a:solidFill>
                  <a:srgbClr val="D4495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"btn btn-secondary btn-lg"</a:t>
            </a:r>
            <a:r>
              <a:rPr b="1" lang="es-419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2F6F9F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Large button</a:t>
            </a:r>
            <a:endParaRPr>
              <a:solidFill>
                <a:srgbClr val="212529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FFFFFF"/>
              </a:solidFill>
              <a:highlight>
                <a:srgbClr val="007B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3700"/>
            <a:ext cx="8839202" cy="92475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406800" y="2720850"/>
            <a:ext cx="8383500" cy="21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b="1"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btn-primary btn-sm"</a:t>
            </a:r>
            <a:r>
              <a:rPr b="1"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Small button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b="1"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btn-secondary btn-sm"</a:t>
            </a:r>
            <a:r>
              <a:rPr b="1"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Small button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780050"/>
            <a:ext cx="8520600" cy="27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Twitter Bootstrap es un framework o conjunto de herramientas de Código abierto para diseño de sitios y aplicaciones.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419"/>
              <a:t>Bootstrap está basado en HTML, CSS y JavaScript; Contiene plantillas de diseño con tipografía, formularios, botones, cuadros, menús de navegación y otros elementos de diseño.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1300"/>
            <a:ext cx="8839200" cy="1525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371425" y="3254350"/>
            <a:ext cx="84012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 sz="16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 sz="16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 sz="16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6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btn-primary btn-lg btn-block"</a:t>
            </a:r>
            <a:r>
              <a:rPr lang="es-419" sz="16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6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Block level button</a:t>
            </a:r>
            <a:r>
              <a:rPr lang="es-419" sz="16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16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 sz="16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 sz="16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 sz="16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6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btn-secondary btn-lg btn-block"</a:t>
            </a:r>
            <a:r>
              <a:rPr lang="es-419" sz="16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6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Block level button</a:t>
            </a:r>
            <a:r>
              <a:rPr lang="es-419" sz="16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1650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3700"/>
            <a:ext cx="8839199" cy="9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442175" y="2865225"/>
            <a:ext cx="8454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"btn-group"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"group"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aria-label=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"Basic example"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btn-secondary"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btn-secondary"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Middle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btn-secondary"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872425"/>
            <a:ext cx="8839201" cy="205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259600" y="1491300"/>
            <a:ext cx="846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&lt;table</a:t>
            </a:r>
            <a:r>
              <a:rPr b="1"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"table"</a:t>
            </a:r>
            <a:r>
              <a:rPr b="1"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&lt;thead&gt;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&lt;th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scope=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&lt;th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scope=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&lt;th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scope=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Last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&lt;th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scope=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Handle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&lt;/thead&gt;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&lt;tbody&gt;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&lt;th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scope=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"row"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Mark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Otto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@mdo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&lt;th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scope=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"row"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Jacob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Thornton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@fat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&lt;tr&gt;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&lt;th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scope=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"row"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&lt;/th&gt;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Larry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the Bird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@twitter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&lt;/tbody&gt;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00" y="1491300"/>
            <a:ext cx="2672775" cy="333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2946800" y="1491300"/>
            <a:ext cx="6020400" cy="3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"card"</a:t>
            </a:r>
            <a:r>
              <a:rPr b="1"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1"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"width: 18rem;"</a:t>
            </a:r>
            <a:r>
              <a:rPr b="1"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"card-img-top"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alt=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"card-body"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&lt;h5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"card-title"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Card title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&lt;/h5&gt;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&lt;p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"card-text"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Some quick example text to build on the card title and make up the bulk of the card's content.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&lt;a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href=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Go somewhere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/>
          </a:blip>
          <a:srcRect b="0" l="0" r="58102" t="0"/>
          <a:stretch/>
        </p:blipFill>
        <p:spPr>
          <a:xfrm>
            <a:off x="304800" y="1643700"/>
            <a:ext cx="2794400" cy="1586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3224400" y="1643700"/>
            <a:ext cx="577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"card"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"width: 18rem;"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&lt;ul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"list-group list-group-flush"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&lt;li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"list-group-item"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Cras justo odio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&lt;li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"list-group-item"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Dapibus ac facilisis in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&lt;li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"list-group-item"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Vestibulum at eros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75" y="1643175"/>
            <a:ext cx="5225051" cy="31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259600" y="1491300"/>
            <a:ext cx="8762400" cy="4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&lt;form&gt;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"form-group"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&lt;label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for=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"idInputEmail"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Email address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"form-control"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"idInputEmail"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placeholder=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"Enter email"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&lt;small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"emailHelp"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"form-text text-muted"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We'll never share your email with anyone else.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    &lt;/small&gt;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"form-group"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&lt;label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for=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"idInputPassword1"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"password"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"form-control"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"idInputPassword1"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placeholder=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"Password"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"form-group form-check"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"form-check-input"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"exampleCheck1"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&lt;label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"form-check-label"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for=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"exampleCheck1"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Check me out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2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"btn btn-primary"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2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12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sz="1200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9500"/>
            <a:ext cx="8839204" cy="96233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/>
        </p:nvSpPr>
        <p:spPr>
          <a:xfrm>
            <a:off x="259600" y="2847550"/>
            <a:ext cx="82653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18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"spinner-border"</a:t>
            </a:r>
            <a:r>
              <a:rPr b="1"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8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role=</a:t>
            </a:r>
            <a:r>
              <a:rPr b="1" lang="es-419" sz="18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b="1"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&lt;span</a:t>
            </a:r>
            <a:r>
              <a:rPr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 sz="18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"sr-only"</a:t>
            </a:r>
            <a:r>
              <a:rPr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8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Loading...</a:t>
            </a:r>
            <a:r>
              <a:rPr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8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800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        - Sistema de Grilla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/>
        </p:nvSpPr>
        <p:spPr>
          <a:xfrm>
            <a:off x="259600" y="1619500"/>
            <a:ext cx="873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El diseño de páginas basado en rejilla se realiza mediante filas y columnas donde se colocan los contenidos.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Las filas siempre se definen dentro de un contenedor de tipo .container o de tipo .container-fluid.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Las filas se utilizan para agrupar horizontalmente a varias columnas.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La separación entre columnas se realiza aplicando padding. Para contrarrestar sus efectos en la primera y última columnas, las filas (elementos .row) aplican márgenes negativos.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89400" y="1696325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Utiliza un conjunto de buenas prácticas de diseño.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Utiliza HTML5 y CSS3.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Contiene una lista extensa de componentes.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Incluye funcionalidades Javascript.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Posee un esquema de grilla de 12 columnas.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Es una herramienta sencilla y ágil para el desarrollo de  interfaces web.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Tiene una gran comunidad.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Extensa documentación traducida en varios idiomas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500" y="2103450"/>
            <a:ext cx="6857075" cy="22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3700"/>
            <a:ext cx="8839197" cy="319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1300"/>
            <a:ext cx="8839199" cy="75373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/>
          <p:nvPr/>
        </p:nvSpPr>
        <p:spPr>
          <a:xfrm>
            <a:off x="1145425" y="2245025"/>
            <a:ext cx="566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"row"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"col-sm"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One of three columns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"col-sm"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One of three columns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es-419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"col-sm"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One of three columns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        - Ejercicio</a:t>
            </a:r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201" y="987900"/>
            <a:ext cx="5084719" cy="42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/>
        </p:nvSpPr>
        <p:spPr>
          <a:xfrm>
            <a:off x="311700" y="2412125"/>
            <a:ext cx="2454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Diseñe la siguiente interfaz guiado por el grid System de Bootstrap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		   - Ejercicio</a:t>
            </a:r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675" y="1114175"/>
            <a:ext cx="5844901" cy="464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259600" y="1666975"/>
            <a:ext cx="2454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Diseñe la siguiente interfaz guiado por el grid System de Bootstrap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25" y="1248200"/>
            <a:ext cx="5889697" cy="38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7"/>
          <p:cNvSpPr txBox="1"/>
          <p:nvPr/>
        </p:nvSpPr>
        <p:spPr>
          <a:xfrm>
            <a:off x="335800" y="1743175"/>
            <a:ext cx="2454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Diseñe la siguiente interfaz guiado por el grid System de Bootstrap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240450" y="1001450"/>
            <a:ext cx="6800100" cy="18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u="sng">
                <a:solidFill>
                  <a:srgbClr val="0097A7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http://getbootstrap.com/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Para utilizar bootstrap, lo primero que necesitamos, es indicar que usaremos HTML5 en nuestra página.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39441" l="0" r="0" t="0"/>
          <a:stretch/>
        </p:blipFill>
        <p:spPr>
          <a:xfrm>
            <a:off x="1291312" y="2332925"/>
            <a:ext cx="6218926" cy="288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250" y="325250"/>
            <a:ext cx="6205600" cy="51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4194175" y="4117225"/>
            <a:ext cx="874500" cy="26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390750" y="3092450"/>
            <a:ext cx="836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&lt;link</a:t>
            </a:r>
            <a:r>
              <a:rPr lang="es-419" sz="12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rel=</a:t>
            </a:r>
            <a:r>
              <a:rPr lang="es-419" sz="12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lang="es-419" sz="12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href=</a:t>
            </a:r>
            <a:r>
              <a:rPr lang="es-419" sz="12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"https://stackpath.bootstrapcdn.com/bootstrap/4.3.1/css/bootstrap.min.css"</a:t>
            </a:r>
            <a:r>
              <a:rPr lang="es-419" sz="12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integrity=</a:t>
            </a:r>
            <a:r>
              <a:rPr lang="es-419" sz="12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"sha384-ggOyR0iXCbMQv3Xipma34MD+dH/1fQ784/j6cY/iJTQUOhcWr7x9JvoRxT2MZw1T"</a:t>
            </a:r>
            <a:r>
              <a:rPr lang="es-419" sz="12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crossorigin=</a:t>
            </a:r>
            <a:r>
              <a:rPr lang="es-419" sz="12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"anonymous"</a:t>
            </a:r>
            <a:r>
              <a:rPr lang="es-419" sz="12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2F6F9F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6F9F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171950" y="1865225"/>
            <a:ext cx="6800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Incluir la hoja de estilo de bootstrap en nuestro html, en la sección &lt;head&gt;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1177500" y="2330250"/>
            <a:ext cx="6540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50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-419" sz="1250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50">
                <a:solidFill>
                  <a:srgbClr val="4F9FC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name=</a:t>
            </a:r>
            <a:r>
              <a:rPr lang="es-419" sz="1250">
                <a:solidFill>
                  <a:srgbClr val="D4495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es-419" sz="1250">
                <a:solidFill>
                  <a:srgbClr val="2125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50">
              <a:solidFill>
                <a:srgbClr val="212529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50">
                <a:solidFill>
                  <a:srgbClr val="4F9FC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content=</a:t>
            </a:r>
            <a:r>
              <a:rPr lang="es-419" sz="1250">
                <a:solidFill>
                  <a:srgbClr val="D4495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"width=device-width, initial-scale=1, shrink-to-fit=no"</a:t>
            </a:r>
            <a:r>
              <a:rPr lang="es-419" sz="1250">
                <a:solidFill>
                  <a:srgbClr val="2F6F9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2F6F9F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171950" y="1235125"/>
            <a:ext cx="68001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Incluir la siguiente etiqueta para hacer nuestro diseño responsivo (que se ajuste al dispositivo). Incluirlo en la sección &lt;head&gt;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013" y="2984850"/>
            <a:ext cx="3753975" cy="23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036050" y="1522050"/>
            <a:ext cx="70719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Bootstrap requiere un elemento contenedor para envolver los contenidos del sitio y del sistema de rejillas. Usted puede elegir uno de los dos contenedores para usar en sus proyectos.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la clase </a:t>
            </a:r>
            <a:r>
              <a:rPr b="1"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.container</a:t>
            </a: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un diseño responsivo con tamaño fijo.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987600" y="3559575"/>
            <a:ext cx="57795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24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24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24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b="1" lang="es-419" sz="24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24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2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&lt;!-- Content here --&gt;</a:t>
            </a:r>
            <a:endParaRPr sz="24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2400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Bootstrap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5" y="526398"/>
            <a:ext cx="602784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1036050" y="1583738"/>
            <a:ext cx="70719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la clase </a:t>
            </a:r>
            <a:r>
              <a:rPr b="1"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.container-fluid</a:t>
            </a:r>
            <a:r>
              <a:rPr lang="es-419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un contenedor de ancho total, que abarcara todo el ancho del viewport.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749100" y="3193875"/>
            <a:ext cx="57795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s-419" sz="24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240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s-419" sz="240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"container-fluid"</a:t>
            </a:r>
            <a:r>
              <a:rPr b="1" lang="es-419" sz="24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24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2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&lt;!-- Content here --&gt;</a:t>
            </a:r>
            <a:endParaRPr sz="24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2400">
              <a:solidFill>
                <a:srgbClr val="2F6F9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